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0" autoAdjust="0"/>
    <p:restoredTop sz="94660"/>
  </p:normalViewPr>
  <p:slideViewPr>
    <p:cSldViewPr>
      <p:cViewPr varScale="1">
        <p:scale>
          <a:sx n="73" d="100"/>
          <a:sy n="73" d="100"/>
        </p:scale>
        <p:origin x="-11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1550C9E2-5B14-470C-AA67-6672A1BB6F8A}" type="datetimeFigureOut">
              <a:rPr lang="pl-PL" smtClean="0"/>
              <a:t>2012-01-09</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4758C74-68C5-4601-83AE-40708AD67BE1}"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550C9E2-5B14-470C-AA67-6672A1BB6F8A}" type="datetimeFigureOut">
              <a:rPr lang="pl-PL" smtClean="0"/>
              <a:t>2012-01-09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758C74-68C5-4601-83AE-40708AD67BE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550C9E2-5B14-470C-AA67-6672A1BB6F8A}" type="datetimeFigureOut">
              <a:rPr lang="pl-PL" smtClean="0"/>
              <a:t>2012-01-09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4758C74-68C5-4601-83AE-40708AD67BE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1550C9E2-5B14-470C-AA67-6672A1BB6F8A}" type="datetimeFigureOut">
              <a:rPr lang="pl-PL" smtClean="0"/>
              <a:t>2012-01-09</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F4758C74-68C5-4601-83AE-40708AD67BE1}"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1550C9E2-5B14-470C-AA67-6672A1BB6F8A}" type="datetimeFigureOut">
              <a:rPr lang="pl-PL" smtClean="0"/>
              <a:t>2012-01-09</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F4758C74-68C5-4601-83AE-40708AD67BE1}" type="slidenum">
              <a:rPr lang="pl-PL" smtClean="0"/>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1550C9E2-5B14-470C-AA67-6672A1BB6F8A}" type="datetimeFigureOut">
              <a:rPr lang="pl-PL" smtClean="0"/>
              <a:t>2012-01-09</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F4758C74-68C5-4601-83AE-40708AD67BE1}"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1550C9E2-5B14-470C-AA67-6672A1BB6F8A}" type="datetimeFigureOut">
              <a:rPr lang="pl-PL" smtClean="0"/>
              <a:t>2012-01-09</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F4758C74-68C5-4601-83AE-40708AD67BE1}"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550C9E2-5B14-470C-AA67-6672A1BB6F8A}" type="datetimeFigureOut">
              <a:rPr lang="pl-PL" smtClean="0"/>
              <a:t>2012-01-09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4758C74-68C5-4601-83AE-40708AD67BE1}"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1550C9E2-5B14-470C-AA67-6672A1BB6F8A}" type="datetimeFigureOut">
              <a:rPr lang="pl-PL" smtClean="0"/>
              <a:t>2012-01-09</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F4758C74-68C5-4601-83AE-40708AD67BE1}"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1550C9E2-5B14-470C-AA67-6672A1BB6F8A}" type="datetimeFigureOut">
              <a:rPr lang="pl-PL" smtClean="0"/>
              <a:t>2012-01-09</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F4758C74-68C5-4601-83AE-40708AD67BE1}"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1550C9E2-5B14-470C-AA67-6672A1BB6F8A}" type="datetimeFigureOut">
              <a:rPr lang="pl-PL" smtClean="0"/>
              <a:t>2012-01-09</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F4758C74-68C5-4601-83AE-40708AD67BE1}"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550C9E2-5B14-470C-AA67-6672A1BB6F8A}" type="datetimeFigureOut">
              <a:rPr lang="pl-PL" smtClean="0"/>
              <a:t>2012-01-09</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4758C74-68C5-4601-83AE-40708AD67BE1}"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l.wikipedia.org/wiki/Pi%C5%82ka_no%C5%BCna"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descr="pilka-nozna-zdrowie.jpg"/>
          <p:cNvPicPr>
            <a:picLocks noChangeAspect="1"/>
          </p:cNvPicPr>
          <p:nvPr/>
        </p:nvPicPr>
        <p:blipFill>
          <a:blip r:embed="rId3"/>
          <a:stretch>
            <a:fillRect/>
          </a:stretch>
        </p:blipFill>
        <p:spPr>
          <a:xfrm>
            <a:off x="0" y="0"/>
            <a:ext cx="9144000" cy="6858000"/>
          </a:xfrm>
          <a:prstGeom prst="rect">
            <a:avLst/>
          </a:prstGeom>
        </p:spPr>
      </p:pic>
      <p:sp>
        <p:nvSpPr>
          <p:cNvPr id="2" name="Tytuł 1"/>
          <p:cNvSpPr>
            <a:spLocks noGrp="1"/>
          </p:cNvSpPr>
          <p:nvPr>
            <p:ph type="ctrTitle"/>
          </p:nvPr>
        </p:nvSpPr>
        <p:spPr>
          <a:xfrm>
            <a:off x="642910" y="642918"/>
            <a:ext cx="7920036" cy="1541463"/>
          </a:xfrm>
        </p:spPr>
        <p:txBody>
          <a:bodyPr>
            <a:noAutofit/>
          </a:bodyPr>
          <a:lstStyle/>
          <a:p>
            <a:pPr algn="ctr"/>
            <a:r>
              <a:rPr lang="pl-PL" sz="8800" b="1" dirty="0" smtClean="0">
                <a:solidFill>
                  <a:schemeClr val="bg1"/>
                </a:solidFill>
                <a:latin typeface="Jokerman" pitchFamily="82" charset="0"/>
              </a:rPr>
              <a:t>Piłka nożna</a:t>
            </a:r>
            <a:endParaRPr lang="pl-PL" sz="8800" b="1" dirty="0">
              <a:solidFill>
                <a:schemeClr val="bg1"/>
              </a:solidFill>
              <a:latin typeface="Jokerman" pitchFamily="82" charset="0"/>
            </a:endParaRPr>
          </a:p>
        </p:txBody>
      </p:sp>
    </p:spTree>
  </p:cSld>
  <p:clrMapOvr>
    <a:masterClrMapping/>
  </p:clrMapOvr>
  <p:transition spd="slow" advClick="0" advTm="5000">
    <p:split orient="vert"/>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5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155" decel="100000"/>
                                        <p:tgtEl>
                                          <p:spTgt spid="2"/>
                                        </p:tgtEl>
                                      </p:cBhvr>
                                    </p:animEffect>
                                    <p:animScale>
                                      <p:cBhvr>
                                        <p:cTn id="12" dur="1155" decel="100000"/>
                                        <p:tgtEl>
                                          <p:spTgt spid="2"/>
                                        </p:tgtEl>
                                      </p:cBhvr>
                                      <p:from x="10000" y="10000"/>
                                      <p:to x="200000" y="450000"/>
                                    </p:animScale>
                                    <p:animScale>
                                      <p:cBhvr>
                                        <p:cTn id="13" dur="1845" accel="100000" fill="hold">
                                          <p:stCondLst>
                                            <p:cond delay="1155"/>
                                          </p:stCondLst>
                                        </p:cTn>
                                        <p:tgtEl>
                                          <p:spTgt spid="2"/>
                                        </p:tgtEl>
                                      </p:cBhvr>
                                      <p:from x="200000" y="450000"/>
                                      <p:to x="100000" y="100000"/>
                                    </p:animScale>
                                    <p:set>
                                      <p:cBhvr>
                                        <p:cTn id="14" dur="1155" fill="hold"/>
                                        <p:tgtEl>
                                          <p:spTgt spid="2"/>
                                        </p:tgtEl>
                                        <p:attrNameLst>
                                          <p:attrName>ppt_x</p:attrName>
                                        </p:attrNameLst>
                                      </p:cBhvr>
                                      <p:to>
                                        <p:strVal val="(0.5)"/>
                                      </p:to>
                                    </p:set>
                                    <p:anim from="(0.5)" to="(#ppt_x)" calcmode="lin" valueType="num">
                                      <p:cBhvr>
                                        <p:cTn id="15" dur="1845" accel="100000" fill="hold">
                                          <p:stCondLst>
                                            <p:cond delay="1155"/>
                                          </p:stCondLst>
                                        </p:cTn>
                                        <p:tgtEl>
                                          <p:spTgt spid="2"/>
                                        </p:tgtEl>
                                        <p:attrNameLst>
                                          <p:attrName>ppt_x</p:attrName>
                                        </p:attrNameLst>
                                      </p:cBhvr>
                                    </p:anim>
                                    <p:set>
                                      <p:cBhvr>
                                        <p:cTn id="16" dur="1155" fill="hold"/>
                                        <p:tgtEl>
                                          <p:spTgt spid="2"/>
                                        </p:tgtEl>
                                        <p:attrNameLst>
                                          <p:attrName>ppt_y</p:attrName>
                                        </p:attrNameLst>
                                      </p:cBhvr>
                                      <p:to>
                                        <p:strVal val="(#ppt_y+0.4)"/>
                                      </p:to>
                                    </p:set>
                                    <p:anim from="(#ppt_y+0.4)" to="(#ppt_y)" calcmode="lin" valueType="num">
                                      <p:cBhvr>
                                        <p:cTn id="17" dur="1845" accel="100000" fill="hold">
                                          <p:stCondLst>
                                            <p:cond delay="1155"/>
                                          </p:stCondLst>
                                        </p:cTn>
                                        <p:tgtEl>
                                          <p:spTgt spid="2"/>
                                        </p:tgtEl>
                                        <p:attrNameLst>
                                          <p:attrName>ppt_y</p:attrName>
                                        </p:attrNameLst>
                                      </p:cBhvr>
                                    </p:anim>
                                  </p:childTnLst>
                                </p:cTn>
                              </p:par>
                            </p:childTnLst>
                          </p:cTn>
                        </p:par>
                        <p:par>
                          <p:cTn id="18" fill="hold">
                            <p:stCondLst>
                              <p:cond delay="5000"/>
                            </p:stCondLst>
                            <p:childTnLst>
                              <p:par>
                                <p:cTn id="19" presetID="2" presetClass="exit" presetSubtype="4" fill="hold" nodeType="afterEffect">
                                  <p:stCondLst>
                                    <p:cond delay="0"/>
                                  </p:stCondLst>
                                  <p:childTnLst>
                                    <p:anim calcmode="lin" valueType="num">
                                      <p:cBhvr additive="base">
                                        <p:cTn id="20" dur="2000"/>
                                        <p:tgtEl>
                                          <p:spTgt spid="6"/>
                                        </p:tgtEl>
                                        <p:attrNameLst>
                                          <p:attrName>ppt_x</p:attrName>
                                        </p:attrNameLst>
                                      </p:cBhvr>
                                      <p:tavLst>
                                        <p:tav tm="0">
                                          <p:val>
                                            <p:strVal val="ppt_x"/>
                                          </p:val>
                                        </p:tav>
                                        <p:tav tm="100000">
                                          <p:val>
                                            <p:strVal val="ppt_x"/>
                                          </p:val>
                                        </p:tav>
                                      </p:tavLst>
                                    </p:anim>
                                    <p:anim calcmode="lin" valueType="num">
                                      <p:cBhvr additive="base">
                                        <p:cTn id="21" dur="2000"/>
                                        <p:tgtEl>
                                          <p:spTgt spid="6"/>
                                        </p:tgtEl>
                                        <p:attrNameLst>
                                          <p:attrName>ppt_y</p:attrName>
                                        </p:attrNameLst>
                                      </p:cBhvr>
                                      <p:tavLst>
                                        <p:tav tm="0">
                                          <p:val>
                                            <p:strVal val="ppt_y"/>
                                          </p:val>
                                        </p:tav>
                                        <p:tav tm="100000">
                                          <p:val>
                                            <p:strVal val="1+ppt_h/2"/>
                                          </p:val>
                                        </p:tav>
                                      </p:tavLst>
                                    </p:anim>
                                    <p:set>
                                      <p:cBhvr>
                                        <p:cTn id="22" dur="1" fill="hold">
                                          <p:stCondLst>
                                            <p:cond delay="1999"/>
                                          </p:stCondLst>
                                        </p:cTn>
                                        <p:tgtEl>
                                          <p:spTgt spid="6"/>
                                        </p:tgtEl>
                                        <p:attrNameLst>
                                          <p:attrName>style.visibility</p:attrName>
                                        </p:attrNameLst>
                                      </p:cBhvr>
                                      <p:to>
                                        <p:strVal val="hidden"/>
                                      </p:to>
                                    </p:set>
                                  </p:childTnLst>
                                </p:cTn>
                              </p:par>
                              <p:par>
                                <p:cTn id="23" presetID="2" presetClass="exit" presetSubtype="4" fill="hold" grpId="1" nodeType="withEffect">
                                  <p:stCondLst>
                                    <p:cond delay="0"/>
                                  </p:stCondLst>
                                  <p:childTnLst>
                                    <p:anim calcmode="lin" valueType="num">
                                      <p:cBhvr additive="base">
                                        <p:cTn id="24" dur="2000"/>
                                        <p:tgtEl>
                                          <p:spTgt spid="2"/>
                                        </p:tgtEl>
                                        <p:attrNameLst>
                                          <p:attrName>ppt_x</p:attrName>
                                        </p:attrNameLst>
                                      </p:cBhvr>
                                      <p:tavLst>
                                        <p:tav tm="0">
                                          <p:val>
                                            <p:strVal val="ppt_x"/>
                                          </p:val>
                                        </p:tav>
                                        <p:tav tm="100000">
                                          <p:val>
                                            <p:strVal val="ppt_x"/>
                                          </p:val>
                                        </p:tav>
                                      </p:tavLst>
                                    </p:anim>
                                    <p:anim calcmode="lin" valueType="num">
                                      <p:cBhvr additive="base">
                                        <p:cTn id="25" dur="2000"/>
                                        <p:tgtEl>
                                          <p:spTgt spid="2"/>
                                        </p:tgtEl>
                                        <p:attrNameLst>
                                          <p:attrName>ppt_y</p:attrName>
                                        </p:attrNameLst>
                                      </p:cBhvr>
                                      <p:tavLst>
                                        <p:tav tm="0">
                                          <p:val>
                                            <p:strVal val="ppt_y"/>
                                          </p:val>
                                        </p:tav>
                                        <p:tav tm="100000">
                                          <p:val>
                                            <p:strVal val="1+ppt_h/2"/>
                                          </p:val>
                                        </p:tav>
                                      </p:tavLst>
                                    </p:anim>
                                    <p:set>
                                      <p:cBhvr>
                                        <p:cTn id="2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FF6600"/>
                </a:solidFill>
                <a:latin typeface="Jokerman" pitchFamily="82" charset="0"/>
              </a:rPr>
              <a:t>Wykroczenia i kary</a:t>
            </a:r>
            <a:endParaRPr lang="pl-PL" sz="6000" dirty="0">
              <a:solidFill>
                <a:srgbClr val="FF6600"/>
              </a:solidFill>
              <a:latin typeface="Jokerman" pitchFamily="82" charset="0"/>
            </a:endParaRPr>
          </a:p>
        </p:txBody>
      </p:sp>
      <p:sp>
        <p:nvSpPr>
          <p:cNvPr id="3" name="Symbol zastępczy zawartości 2"/>
          <p:cNvSpPr>
            <a:spLocks noGrp="1"/>
          </p:cNvSpPr>
          <p:nvPr>
            <p:ph idx="1"/>
          </p:nvPr>
        </p:nvSpPr>
        <p:spPr/>
        <p:txBody>
          <a:bodyPr>
            <a:normAutofit fontScale="62500" lnSpcReduction="20000"/>
          </a:bodyPr>
          <a:lstStyle/>
          <a:p>
            <a:r>
              <a:rPr lang="pl-PL" dirty="0" smtClean="0">
                <a:solidFill>
                  <a:srgbClr val="FF6600"/>
                </a:solidFill>
                <a:cs typeface="Arial" pitchFamily="34" charset="0"/>
              </a:rPr>
              <a:t>Przepisy Gry w Piłkę Nożną</a:t>
            </a:r>
            <a:r>
              <a:rPr lang="pl-PL" dirty="0" smtClean="0">
                <a:cs typeface="Arial" pitchFamily="34" charset="0"/>
              </a:rPr>
              <a:t> definiują szereg przewinień, za które drużyna zawodnika przewiniającego może być ukarana rzutem wolnym lub rzutem karnym. </a:t>
            </a:r>
          </a:p>
          <a:p>
            <a:r>
              <a:rPr lang="pl-PL" dirty="0" smtClean="0">
                <a:solidFill>
                  <a:srgbClr val="FF6600"/>
                </a:solidFill>
                <a:cs typeface="Arial" pitchFamily="34" charset="0"/>
              </a:rPr>
              <a:t>Rzuty wolne </a:t>
            </a:r>
            <a:r>
              <a:rPr lang="pl-PL" dirty="0" smtClean="0">
                <a:cs typeface="Arial" pitchFamily="34" charset="0"/>
              </a:rPr>
              <a:t>dzieli się na rzuty wolne bezpośrednie oraz rzuty wolne pośrednie. </a:t>
            </a:r>
          </a:p>
          <a:p>
            <a:r>
              <a:rPr lang="pl-PL" dirty="0" smtClean="0">
                <a:solidFill>
                  <a:srgbClr val="FF6600"/>
                </a:solidFill>
                <a:cs typeface="Arial" pitchFamily="34" charset="0"/>
              </a:rPr>
              <a:t>Rzut wolny </a:t>
            </a:r>
            <a:r>
              <a:rPr lang="pl-PL" dirty="0" smtClean="0">
                <a:cs typeface="Arial" pitchFamily="34" charset="0"/>
              </a:rPr>
              <a:t>bezpośredni może być przyznany przeciwko drużynie, której zawodnik dopuszcza się w czasie gry i na polu gry jednego z następujących przewinień: kopie lub usiłuje kopnąć przeciwnika, podstawia bądź próbuje podstawić nogę przeciwnikowi, skacze na przeciwnika, nieprawidłowo atakuje przeciwnika ciałem, uderza lub usiłuje uderzyć przeciwnika, popycha przeciwnika, atakuje przeciwnika nogami, trzyma przeciwnika, pluje na przeciwnika, atakuje sędziego lub rozmyślnie dotyka piłkę ręką. Jeżeli któreś z tych przewinień zostaje dokonane w obrębie pola karnego drużyny zawodnika przewiniającego – sędzia przyznaje drużynie przeciwnej rzut karny.</a:t>
            </a:r>
            <a:endParaRPr lang="pl-PL" dirty="0">
              <a:cs typeface="Arial" pitchFamily="34" charset="0"/>
            </a:endParaRPr>
          </a:p>
        </p:txBody>
      </p:sp>
    </p:spTree>
  </p:cSld>
  <p:clrMapOvr>
    <a:masterClrMapping/>
  </p:clrMapOvr>
  <p:transition advClick="0"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47"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4000"/>
                            </p:stCondLst>
                            <p:childTnLst>
                              <p:par>
                                <p:cTn id="20" presetID="47"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6000"/>
                            </p:stCondLst>
                            <p:childTnLst>
                              <p:par>
                                <p:cTn id="26" presetID="47"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214290"/>
            <a:ext cx="8686800" cy="6643710"/>
          </a:xfrm>
        </p:spPr>
        <p:txBody>
          <a:bodyPr>
            <a:normAutofit fontScale="70000" lnSpcReduction="20000"/>
          </a:bodyPr>
          <a:lstStyle/>
          <a:p>
            <a:r>
              <a:rPr lang="pl-PL" dirty="0" smtClean="0">
                <a:solidFill>
                  <a:srgbClr val="FF6600"/>
                </a:solidFill>
                <a:cs typeface="Arial" pitchFamily="34" charset="0"/>
              </a:rPr>
              <a:t>Rzut wolny pośredni </a:t>
            </a:r>
            <a:r>
              <a:rPr lang="pl-PL" dirty="0" smtClean="0">
                <a:cs typeface="Arial" pitchFamily="34" charset="0"/>
              </a:rPr>
              <a:t>może zostać przyznany jeżeli: bramkarz przez czas dłuższy niż 6 sekund kontroluje piłkę we własnych rękach i nie pozbędzie się jej, bramkarz dotknie piłki rękami po raz drugi po tym, jak wypuścił ją z rąk, a nie została dotknięta przez innego zawodnika, bramkarz rozmyślnie dotknie piłki ręką we własnym polu karnym po rozmyślnym podaniu jej nogą (poniżej kolana) od współpartnera, bramkarz rozmyślnie dotknie piłki rękoma we własnym polu karnym po otrzymaniu jej bezpośrednio z wrzutu od współpartnera, zawodnik gra w sposób niebezpieczny, zawodnik przeszkadza bramkarzowi drużyny przeciwnej w zwolnieniu piłki z rąk, zawodnik popełnia inne przewinienie, z którego powodu sędzia przerwał grę w celu udzielenia zawodnikowi kary indywidualnej. </a:t>
            </a:r>
          </a:p>
          <a:p>
            <a:r>
              <a:rPr lang="pl-PL" dirty="0" smtClean="0">
                <a:solidFill>
                  <a:srgbClr val="FF6600"/>
                </a:solidFill>
                <a:cs typeface="Arial" pitchFamily="34" charset="0"/>
              </a:rPr>
              <a:t>Rzut wolny pośredni </a:t>
            </a:r>
            <a:r>
              <a:rPr lang="pl-PL" dirty="0" smtClean="0">
                <a:cs typeface="Arial" pitchFamily="34" charset="0"/>
              </a:rPr>
              <a:t>jest również przyznawany drużynie przeciwnej, jeżeli zawodnik w czasie gry i na polu gry kopie lub usiłuje kopnąć współpartnera, uderza lub usiłuje uderzyć współpartnera, wchodzi na pole gry bez zgody sędziego i wpływa na grę lub jest winny niesportowego zachowania. </a:t>
            </a:r>
          </a:p>
          <a:p>
            <a:r>
              <a:rPr lang="pl-PL" dirty="0" smtClean="0">
                <a:solidFill>
                  <a:srgbClr val="FF6600"/>
                </a:solidFill>
                <a:cs typeface="Arial" pitchFamily="34" charset="0"/>
              </a:rPr>
              <a:t>Z rzutu wolnego pośredniego </a:t>
            </a:r>
            <a:r>
              <a:rPr lang="pl-PL" dirty="0" smtClean="0">
                <a:cs typeface="Arial" pitchFamily="34" charset="0"/>
              </a:rPr>
              <a:t>nie można zdobyć bramki bezpośrednim strzałem. Jeżeli piłka po wykonaniu rzutu wolnego pośredniego wpadnie bezpośrednio do bramki przeciwnika – sędzia przyzna rzut od bramki, natomiast jeżeli wpadnie do bramki wykonawcy – zasada jest identyczna jak przy wykonywaniu rzutu wolnego bezpośredniego.</a:t>
            </a:r>
            <a:endParaRPr lang="pl-PL" dirty="0">
              <a:cs typeface="Arial" pitchFamily="34" charset="0"/>
            </a:endParaRPr>
          </a:p>
        </p:txBody>
      </p:sp>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200px-Rot_und_Gelb_(Fußball)-red_and_yellow_card_(Soccer).jpg"/>
          <p:cNvPicPr>
            <a:picLocks noChangeAspect="1"/>
          </p:cNvPicPr>
          <p:nvPr/>
        </p:nvPicPr>
        <p:blipFill>
          <a:blip r:embed="rId2"/>
          <a:stretch>
            <a:fillRect/>
          </a:stretch>
        </p:blipFill>
        <p:spPr>
          <a:xfrm>
            <a:off x="6000760" y="500042"/>
            <a:ext cx="2540000" cy="1905000"/>
          </a:xfrm>
          <a:prstGeom prst="rect">
            <a:avLst/>
          </a:prstGeom>
          <a:ln w="76200">
            <a:solidFill>
              <a:schemeClr val="bg1"/>
            </a:solidFill>
          </a:ln>
        </p:spPr>
      </p:pic>
      <p:sp>
        <p:nvSpPr>
          <p:cNvPr id="3" name="Symbol zastępczy zawartości 2"/>
          <p:cNvSpPr>
            <a:spLocks noGrp="1"/>
          </p:cNvSpPr>
          <p:nvPr>
            <p:ph idx="1"/>
          </p:nvPr>
        </p:nvSpPr>
        <p:spPr>
          <a:xfrm>
            <a:off x="0" y="142852"/>
            <a:ext cx="8286776" cy="6500834"/>
          </a:xfrm>
        </p:spPr>
        <p:txBody>
          <a:bodyPr anchor="ctr">
            <a:normAutofit fontScale="62500" lnSpcReduction="20000"/>
          </a:bodyPr>
          <a:lstStyle/>
          <a:p>
            <a:r>
              <a:rPr lang="pl-PL" dirty="0" smtClean="0">
                <a:solidFill>
                  <a:srgbClr val="FF6600"/>
                </a:solidFill>
              </a:rPr>
              <a:t>Sędzia może</a:t>
            </a:r>
            <a:r>
              <a:rPr lang="pl-PL" dirty="0" smtClean="0"/>
              <a:t> również udzielić konkretnemu </a:t>
            </a:r>
          </a:p>
          <a:p>
            <a:pPr>
              <a:buNone/>
            </a:pPr>
            <a:r>
              <a:rPr lang="pl-PL" dirty="0" smtClean="0"/>
              <a:t>	zawodnikowi lub zawodnikom kary </a:t>
            </a:r>
          </a:p>
          <a:p>
            <a:pPr>
              <a:buNone/>
            </a:pPr>
            <a:r>
              <a:rPr lang="pl-PL" dirty="0" smtClean="0"/>
              <a:t>	indywidualnej w postaci napomnienia </a:t>
            </a:r>
          </a:p>
          <a:p>
            <a:pPr>
              <a:buNone/>
            </a:pPr>
            <a:r>
              <a:rPr lang="pl-PL" dirty="0" smtClean="0"/>
              <a:t>	(żółta kartka) lub wykluczenia z gry</a:t>
            </a:r>
          </a:p>
          <a:p>
            <a:pPr>
              <a:buNone/>
            </a:pPr>
            <a:r>
              <a:rPr lang="pl-PL" dirty="0" smtClean="0"/>
              <a:t>	(czerwona kartka). Karami indywidualnymi</a:t>
            </a:r>
          </a:p>
          <a:p>
            <a:pPr>
              <a:buNone/>
            </a:pPr>
            <a:r>
              <a:rPr lang="pl-PL" dirty="0" smtClean="0"/>
              <a:t>	 mogą zostać ukarani również zawodnicy </a:t>
            </a:r>
          </a:p>
          <a:p>
            <a:pPr>
              <a:buNone/>
            </a:pPr>
            <a:r>
              <a:rPr lang="pl-PL" dirty="0" smtClean="0"/>
              <a:t>	rezerwowi oraz zawodnicy wymienieni. </a:t>
            </a:r>
          </a:p>
          <a:p>
            <a:r>
              <a:rPr lang="pl-PL" dirty="0" smtClean="0">
                <a:solidFill>
                  <a:srgbClr val="FF6600"/>
                </a:solidFill>
              </a:rPr>
              <a:t>Karę napomnienia </a:t>
            </a:r>
            <a:r>
              <a:rPr lang="pl-PL" dirty="0" smtClean="0"/>
              <a:t>otrzymuje zawodnik, który: jest winny niesportowego zachowania, słownie lub czynnie okazuje niezadowolenie, uporczywie narusza Przepisy Gry, opóźnia wznowienie gry. Karę napomnienia sędzia udziela również zawodnikowi, który przerywa w niedozwolony sposób korzystnie rozwijającą się akcję przeciwników (faul taktyczny). </a:t>
            </a:r>
          </a:p>
          <a:p>
            <a:r>
              <a:rPr lang="pl-PL" dirty="0" smtClean="0">
                <a:solidFill>
                  <a:srgbClr val="FF6600"/>
                </a:solidFill>
              </a:rPr>
              <a:t>Kary wykluczenia </a:t>
            </a:r>
            <a:r>
              <a:rPr lang="pl-PL" dirty="0" smtClean="0"/>
              <a:t>sędzia udziela zawodnikowi który: popełnia poważny, rażący (brutalny) faul, zachowuje się gwałtownie, agresywnie, pluje na przeciwnika lub inną osobę, pozbawia drużynę przeciwną bramki lub realnej szansy na zdobycie bramki, używa ordynarnego, obelżywego języka i/lub gestów, otrzymuje drugie napomnienie w tych samych zawodach. </a:t>
            </a:r>
          </a:p>
          <a:p>
            <a:r>
              <a:rPr lang="pl-PL" dirty="0" smtClean="0">
                <a:solidFill>
                  <a:srgbClr val="FF6600"/>
                </a:solidFill>
              </a:rPr>
              <a:t>Kary indywidualnej </a:t>
            </a:r>
            <a:r>
              <a:rPr lang="pl-PL" dirty="0" smtClean="0"/>
              <a:t>sędzia udziela pokazując kartkę w odpowiednim kolorze w ręce uniesionej do góry.</a:t>
            </a:r>
            <a:endParaRPr lang="pl-PL" dirty="0"/>
          </a:p>
        </p:txBody>
      </p:sp>
    </p:spTree>
  </p:cSld>
  <p:clrMapOvr>
    <a:masterClrMapping/>
  </p:clrMapOvr>
  <p:transition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2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2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2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7"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anim calcmode="lin" valueType="num">
                                      <p:cBhvr>
                                        <p:cTn id="4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7"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2000"/>
                                        <p:tgtEl>
                                          <p:spTgt spid="3">
                                            <p:txEl>
                                              <p:pRg st="8" end="8"/>
                                            </p:txEl>
                                          </p:spTgt>
                                        </p:tgtEl>
                                      </p:cBhvr>
                                    </p:animEffect>
                                    <p:anim calcmode="lin" valueType="num">
                                      <p:cBhvr>
                                        <p:cTn id="5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47"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2000"/>
                                        <p:tgtEl>
                                          <p:spTgt spid="3">
                                            <p:txEl>
                                              <p:pRg st="9" end="9"/>
                                            </p:txEl>
                                          </p:spTgt>
                                        </p:tgtEl>
                                      </p:cBhvr>
                                    </p:animEffect>
                                    <p:anim calcmode="lin" valueType="num">
                                      <p:cBhvr>
                                        <p:cTn id="56"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9" presetClass="entr" presetSubtype="0" accel="100000"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1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62" dur="1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63" dur="1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64"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FF6600"/>
                </a:solidFill>
                <a:latin typeface="Jokerman" pitchFamily="82" charset="0"/>
              </a:rPr>
              <a:t>Pozycja spalona</a:t>
            </a:r>
            <a:endParaRPr lang="pl-PL" sz="6000" dirty="0">
              <a:solidFill>
                <a:srgbClr val="FF6600"/>
              </a:solidFill>
              <a:latin typeface="Jokerman" pitchFamily="82" charset="0"/>
            </a:endParaRPr>
          </a:p>
        </p:txBody>
      </p:sp>
      <p:sp>
        <p:nvSpPr>
          <p:cNvPr id="3" name="Symbol zastępczy zawartości 2"/>
          <p:cNvSpPr>
            <a:spLocks noGrp="1"/>
          </p:cNvSpPr>
          <p:nvPr>
            <p:ph idx="1"/>
          </p:nvPr>
        </p:nvSpPr>
        <p:spPr/>
        <p:txBody>
          <a:bodyPr>
            <a:normAutofit fontScale="70000" lnSpcReduction="20000"/>
          </a:bodyPr>
          <a:lstStyle/>
          <a:p>
            <a:pPr marL="64008" indent="0" algn="ctr">
              <a:buNone/>
            </a:pPr>
            <a:r>
              <a:rPr lang="pl-PL" dirty="0" smtClean="0"/>
              <a:t>Sytuacja, gdy piłkarz drużyny atakującej w momencie kierowania podania do niego jest na połowie drużyny przeciwnej bliżej linii końcowej bramki aniżeli dwóch zawodników drużyny broniącej (jednym z nich może być bramkarz), nazywana jest w piłce nożnej spalonym.</a:t>
            </a:r>
          </a:p>
          <a:p>
            <a:pPr marL="64008" indent="0" algn="ctr">
              <a:buNone/>
            </a:pPr>
            <a:r>
              <a:rPr lang="pl-PL" dirty="0" smtClean="0"/>
              <a:t>Na spalonym nie jest piłkarz, który jest za linią obrony, ale nie przekroczył linii połowy boiska. Spalony nie obowiązuje również podczas wyrzutu z autu oraz w sytuacji, gdy potencjalnie "spalony" zawodnik w momencie podania kieruje się spokojnym krokiem w stronę własnej połowy (tzn. ewidentnie rezygnuje z podejmowania akcji ofensywnej).</a:t>
            </a:r>
          </a:p>
          <a:p>
            <a:pPr marL="64008" indent="0" algn="ctr">
              <a:buNone/>
            </a:pPr>
            <a:r>
              <a:rPr lang="pl-PL" dirty="0" smtClean="0"/>
              <a:t>W przypadku spalonego sędzia najczęściej kieruje się wskazaniem bocznych arbitrów i – w przypadku odnotowania pozycji spalonej – dyktuje rzut wolny pośredni dla drużyny przeciwnej.</a:t>
            </a:r>
            <a:endParaRPr lang="pl-PL" dirty="0"/>
          </a:p>
        </p:txBody>
      </p:sp>
    </p:spTree>
  </p:cSld>
  <p:clrMapOvr>
    <a:masterClrMapping/>
  </p:clrMapOvr>
  <p:transition advClick="0" advTm="10000">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2000"/>
                                        <p:tgtEl>
                                          <p:spTgt spid="3">
                                            <p:txEl>
                                              <p:pRg st="0" end="0"/>
                                            </p:txEl>
                                          </p:spTgt>
                                        </p:tgtEl>
                                      </p:cBhvr>
                                    </p:animEffect>
                                  </p:childTnLst>
                                </p:cTn>
                              </p:par>
                            </p:childTnLst>
                          </p:cTn>
                        </p:par>
                        <p:par>
                          <p:cTn id="16" fill="hold">
                            <p:stCondLst>
                              <p:cond delay="3000"/>
                            </p:stCondLst>
                            <p:childTnLst>
                              <p:par>
                                <p:cTn id="17" presetID="50" presetClass="entr" presetSubtype="0" de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1" end="1"/>
                                            </p:txEl>
                                          </p:spTgt>
                                        </p:tgtEl>
                                      </p:cBhvr>
                                    </p:animEffect>
                                  </p:childTnLst>
                                </p:cTn>
                              </p:par>
                            </p:childTnLst>
                          </p:cTn>
                        </p:par>
                        <p:par>
                          <p:cTn id="22" fill="hold">
                            <p:stCondLst>
                              <p:cond delay="5000"/>
                            </p:stCondLst>
                            <p:childTnLst>
                              <p:par>
                                <p:cTn id="23" presetID="50" presetClass="entr" presetSubtype="0" decel="10000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dirty="0" smtClean="0">
                <a:solidFill>
                  <a:schemeClr val="tx1"/>
                </a:solidFill>
                <a:latin typeface="+mn-lt"/>
                <a:cs typeface="Arial" pitchFamily="34" charset="0"/>
              </a:rPr>
              <a:t>Spalony </a:t>
            </a:r>
            <a:endParaRPr lang="pl-PL" sz="2800" dirty="0">
              <a:solidFill>
                <a:schemeClr val="tx1"/>
              </a:solidFill>
              <a:latin typeface="+mn-lt"/>
              <a:cs typeface="Arial" pitchFamily="34" charset="0"/>
            </a:endParaRPr>
          </a:p>
        </p:txBody>
      </p:sp>
      <p:pic>
        <p:nvPicPr>
          <p:cNvPr id="4" name="Symbol zastępczy zawartości 3" descr="220px-Spalony_w_piłce_nożnej.svg.png"/>
          <p:cNvPicPr>
            <a:picLocks noGrp="1" noChangeAspect="1"/>
          </p:cNvPicPr>
          <p:nvPr>
            <p:ph idx="1"/>
          </p:nvPr>
        </p:nvPicPr>
        <p:blipFill>
          <a:blip r:embed="rId2"/>
          <a:stretch>
            <a:fillRect/>
          </a:stretch>
        </p:blipFill>
        <p:spPr>
          <a:xfrm>
            <a:off x="1643042" y="1357298"/>
            <a:ext cx="5691220" cy="4552975"/>
          </a:xfrm>
        </p:spPr>
      </p:pic>
    </p:spTree>
  </p:cSld>
  <p:clrMapOvr>
    <a:masterClrMapping/>
  </p:clrMapOvr>
  <p:transition advClick="0" advTm="1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3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600" decel="100000"/>
                                        <p:tgtEl>
                                          <p:spTgt spid="4"/>
                                        </p:tgtEl>
                                      </p:cBhvr>
                                    </p:animEffect>
                                    <p:anim calcmode="lin" valueType="num">
                                      <p:cBhvr>
                                        <p:cTn id="13" dur="1600" decel="100000" fill="hold"/>
                                        <p:tgtEl>
                                          <p:spTgt spid="4"/>
                                        </p:tgtEl>
                                        <p:attrNameLst>
                                          <p:attrName>style.rotation</p:attrName>
                                        </p:attrNameLst>
                                      </p:cBhvr>
                                      <p:tavLst>
                                        <p:tav tm="0">
                                          <p:val>
                                            <p:fltVal val="-90"/>
                                          </p:val>
                                        </p:tav>
                                        <p:tav tm="100000">
                                          <p:val>
                                            <p:fltVal val="0"/>
                                          </p:val>
                                        </p:tav>
                                      </p:tavLst>
                                    </p:anim>
                                    <p:anim calcmode="lin" valueType="num">
                                      <p:cBhvr>
                                        <p:cTn id="14" dur="1600" decel="100000" fill="hold"/>
                                        <p:tgtEl>
                                          <p:spTgt spid="4"/>
                                        </p:tgtEl>
                                        <p:attrNameLst>
                                          <p:attrName>ppt_x</p:attrName>
                                        </p:attrNameLst>
                                      </p:cBhvr>
                                      <p:tavLst>
                                        <p:tav tm="0">
                                          <p:val>
                                            <p:strVal val="#ppt_x+0.4"/>
                                          </p:val>
                                        </p:tav>
                                        <p:tav tm="100000">
                                          <p:val>
                                            <p:strVal val="#ppt_x-0.05"/>
                                          </p:val>
                                        </p:tav>
                                      </p:tavLst>
                                    </p:anim>
                                    <p:anim calcmode="lin" valueType="num">
                                      <p:cBhvr>
                                        <p:cTn id="15" dur="1600" decel="100000" fill="hold"/>
                                        <p:tgtEl>
                                          <p:spTgt spid="4"/>
                                        </p:tgtEl>
                                        <p:attrNameLst>
                                          <p:attrName>ppt_y</p:attrName>
                                        </p:attrNameLst>
                                      </p:cBhvr>
                                      <p:tavLst>
                                        <p:tav tm="0">
                                          <p:val>
                                            <p:strVal val="#ppt_y-0.4"/>
                                          </p:val>
                                        </p:tav>
                                        <p:tav tm="100000">
                                          <p:val>
                                            <p:strVal val="#ppt_y+0.1"/>
                                          </p:val>
                                        </p:tav>
                                      </p:tavLst>
                                    </p:anim>
                                    <p:anim calcmode="lin" valueType="num">
                                      <p:cBhvr>
                                        <p:cTn id="16"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7"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5.jpg"/>
          <p:cNvPicPr>
            <a:picLocks noChangeAspect="1"/>
          </p:cNvPicPr>
          <p:nvPr/>
        </p:nvPicPr>
        <p:blipFill>
          <a:blip r:embed="rId2"/>
          <a:stretch>
            <a:fillRect/>
          </a:stretch>
        </p:blipFill>
        <p:spPr>
          <a:xfrm>
            <a:off x="6322604" y="142853"/>
            <a:ext cx="1668881" cy="1643074"/>
          </a:xfrm>
          <a:prstGeom prst="rect">
            <a:avLst/>
          </a:prstGeom>
          <a:ln w="76200">
            <a:solidFill>
              <a:schemeClr val="bg1"/>
            </a:solidFill>
          </a:ln>
        </p:spPr>
      </p:pic>
      <p:sp>
        <p:nvSpPr>
          <p:cNvPr id="2" name="Tytuł 1"/>
          <p:cNvSpPr>
            <a:spLocks noGrp="1"/>
          </p:cNvSpPr>
          <p:nvPr>
            <p:ph type="title"/>
          </p:nvPr>
        </p:nvSpPr>
        <p:spPr/>
        <p:txBody>
          <a:bodyPr>
            <a:normAutofit/>
          </a:bodyPr>
          <a:lstStyle/>
          <a:p>
            <a:r>
              <a:rPr lang="pl-PL" sz="6000" dirty="0" smtClean="0">
                <a:solidFill>
                  <a:srgbClr val="FF6600"/>
                </a:solidFill>
                <a:latin typeface="Jokerman" pitchFamily="82" charset="0"/>
              </a:rPr>
              <a:t>Czas trwania</a:t>
            </a:r>
            <a:endParaRPr lang="pl-PL" sz="6000" dirty="0">
              <a:solidFill>
                <a:srgbClr val="FF6600"/>
              </a:solidFill>
              <a:latin typeface="Jokerman" pitchFamily="82" charset="0"/>
            </a:endParaRPr>
          </a:p>
        </p:txBody>
      </p:sp>
      <p:sp>
        <p:nvSpPr>
          <p:cNvPr id="3" name="Symbol zastępczy zawartości 2"/>
          <p:cNvSpPr>
            <a:spLocks noGrp="1"/>
          </p:cNvSpPr>
          <p:nvPr>
            <p:ph idx="1"/>
          </p:nvPr>
        </p:nvSpPr>
        <p:spPr/>
        <p:txBody>
          <a:bodyPr>
            <a:normAutofit fontScale="77500" lnSpcReduction="20000"/>
          </a:bodyPr>
          <a:lstStyle/>
          <a:p>
            <a:pPr algn="ctr"/>
            <a:r>
              <a:rPr lang="pl-PL" dirty="0" smtClean="0"/>
              <a:t>Czas gry wynosi 90 minut (dwie połowy, każda po 45 minut). Sędzia może przedłużyć każdą połowę meczu stosownie do przerw w grze. Po upływie doliczonego czasu gry zwycięzcą jest ta drużyna, która zdobyła więcej bramek.</a:t>
            </a:r>
          </a:p>
          <a:p>
            <a:pPr algn="ctr"/>
            <a:r>
              <a:rPr lang="pl-PL" dirty="0" smtClean="0"/>
              <a:t>W przypadku, gdy mecze rozgrywane są turniejowym systemem dwumeczów, pierwszy mecz zawsze kończy się po drugiej połowie. Zwycięzcą dwumeczu zostaje ta drużyna, która w dwóch meczach zdobędzie więcej goli. Jeśli okaże się, że obie drużyny zdobyły ich tyle samo, zwycięża drużyna, która strzeliła więcej goli w meczu wyjazdowym. Jeśli powyższe warunki nie wyłonią zwycięzcy, odbywa się dogrywka.</a:t>
            </a:r>
          </a:p>
          <a:p>
            <a:endParaRPr lang="pl-PL" dirty="0"/>
          </a:p>
        </p:txBody>
      </p:sp>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26"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2000"/>
                            </p:stCondLst>
                            <p:childTnLst>
                              <p:par>
                                <p:cTn id="28" presetID="58" presetClass="entr" presetSubtype="0" accel="10000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2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31" dur="2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3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34" dur="2000"/>
                                        <p:tgtEl>
                                          <p:spTgt spid="3">
                                            <p:txEl>
                                              <p:pRg st="0" end="0"/>
                                            </p:txEl>
                                          </p:spTgt>
                                        </p:tgtEl>
                                      </p:cBhvr>
                                    </p:animEffect>
                                  </p:childTnLst>
                                </p:cTn>
                              </p:par>
                            </p:childTnLst>
                          </p:cTn>
                        </p:par>
                        <p:par>
                          <p:cTn id="35" fill="hold">
                            <p:stCondLst>
                              <p:cond delay="4000"/>
                            </p:stCondLst>
                            <p:childTnLst>
                              <p:par>
                                <p:cTn id="36" presetID="58" presetClass="entr" presetSubtype="0" accel="100000" fill="hold" grpId="0" nodeType="after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p:cTn id="38" dur="2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39" dur="2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4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1" dur="2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4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714356"/>
            <a:ext cx="9144000" cy="1399032"/>
          </a:xfrm>
        </p:spPr>
        <p:txBody>
          <a:bodyPr>
            <a:normAutofit/>
          </a:bodyPr>
          <a:lstStyle/>
          <a:p>
            <a:r>
              <a:rPr lang="pl-PL" b="1" dirty="0" smtClean="0"/>
              <a:t/>
            </a:r>
            <a:br>
              <a:rPr lang="pl-PL" b="1" dirty="0" smtClean="0"/>
            </a:br>
            <a:endParaRPr lang="pl-PL" dirty="0"/>
          </a:p>
        </p:txBody>
      </p:sp>
      <p:sp>
        <p:nvSpPr>
          <p:cNvPr id="3" name="Symbol zastępczy zawartości 2"/>
          <p:cNvSpPr>
            <a:spLocks noGrp="1"/>
          </p:cNvSpPr>
          <p:nvPr>
            <p:ph idx="1"/>
          </p:nvPr>
        </p:nvSpPr>
        <p:spPr>
          <a:xfrm>
            <a:off x="4139952" y="1484784"/>
            <a:ext cx="4857784" cy="4572000"/>
          </a:xfrm>
        </p:spPr>
        <p:txBody>
          <a:bodyPr anchor="ctr">
            <a:normAutofit fontScale="92500" lnSpcReduction="10000"/>
          </a:bodyPr>
          <a:lstStyle/>
          <a:p>
            <a:pPr marL="64008" indent="0" algn="ctr">
              <a:buNone/>
            </a:pPr>
            <a:r>
              <a:rPr lang="pl-PL" sz="2800" dirty="0" smtClean="0">
                <a:cs typeface="Arial" pitchFamily="34" charset="0"/>
              </a:rPr>
              <a:t>Rekreacyjne uprawianie piłki nożnej ma wpływ nie tylko na nasze zdrowie fizyczne oraz kondycje, ale wpływa również na poprawę zdrowia psychicznego. Jak udowodnili ostatnio naukowcy, osoby grające w nogę są bardziej zmotywowane i szczęśliwe.</a:t>
            </a:r>
            <a:r>
              <a:rPr lang="pl-PL" dirty="0" smtClean="0"/>
              <a:t/>
            </a:r>
            <a:br>
              <a:rPr lang="pl-PL" dirty="0" smtClean="0"/>
            </a:br>
            <a:r>
              <a:rPr lang="pl-PL" dirty="0" smtClean="0"/>
              <a:t/>
            </a:r>
            <a:br>
              <a:rPr lang="pl-PL" dirty="0" smtClean="0"/>
            </a:br>
            <a:endParaRPr lang="pl-PL" dirty="0" smtClean="0"/>
          </a:p>
          <a:p>
            <a:endParaRPr lang="pl-PL" dirty="0"/>
          </a:p>
        </p:txBody>
      </p:sp>
      <p:pic>
        <p:nvPicPr>
          <p:cNvPr id="5" name="Obraz 4" descr="pepe_9.jpg"/>
          <p:cNvPicPr>
            <a:picLocks noChangeAspect="1"/>
          </p:cNvPicPr>
          <p:nvPr/>
        </p:nvPicPr>
        <p:blipFill>
          <a:blip r:embed="rId2"/>
          <a:stretch>
            <a:fillRect/>
          </a:stretch>
        </p:blipFill>
        <p:spPr>
          <a:xfrm>
            <a:off x="439387" y="1268760"/>
            <a:ext cx="3477071" cy="3929090"/>
          </a:xfrm>
          <a:prstGeom prst="rect">
            <a:avLst/>
          </a:prstGeom>
          <a:ln w="76200">
            <a:solidFill>
              <a:schemeClr val="bg2"/>
            </a:solidFill>
          </a:ln>
        </p:spPr>
      </p:pic>
    </p:spTree>
  </p:cSld>
  <p:clrMapOvr>
    <a:masterClrMapping/>
  </p:clrMapOvr>
  <p:transition advClick="0"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3"/>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43"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
                                        <p:tgtEl>
                                          <p:spTgt spid="3">
                                            <p:txEl>
                                              <p:pRg st="0" end="0"/>
                                            </p:txEl>
                                          </p:spTgt>
                                        </p:tgtEl>
                                      </p:cBhvr>
                                    </p:animEffect>
                                    <p:anim calcmode="lin" valueType="num">
                                      <p:cBhvr>
                                        <p:cTn id="14"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6"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 fill="hold">
                            <p:stCondLst>
                              <p:cond delay="4000"/>
                            </p:stCondLst>
                            <p:childTnLst>
                              <p:par>
                                <p:cTn id="19" presetID="51"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770" decel="100000"/>
                                        <p:tgtEl>
                                          <p:spTgt spid="5"/>
                                        </p:tgtEl>
                                      </p:cBhvr>
                                    </p:animEffect>
                                    <p:animScale>
                                      <p:cBhvr>
                                        <p:cTn id="22" dur="770" decel="100000"/>
                                        <p:tgtEl>
                                          <p:spTgt spid="5"/>
                                        </p:tgtEl>
                                      </p:cBhvr>
                                      <p:from x="10000" y="10000"/>
                                      <p:to x="200000" y="450000"/>
                                    </p:animScale>
                                    <p:animScale>
                                      <p:cBhvr>
                                        <p:cTn id="23" dur="1230" accel="100000" fill="hold">
                                          <p:stCondLst>
                                            <p:cond delay="770"/>
                                          </p:stCondLst>
                                        </p:cTn>
                                        <p:tgtEl>
                                          <p:spTgt spid="5"/>
                                        </p:tgtEl>
                                      </p:cBhvr>
                                      <p:from x="200000" y="450000"/>
                                      <p:to x="100000" y="100000"/>
                                    </p:animScale>
                                    <p:set>
                                      <p:cBhvr>
                                        <p:cTn id="24" dur="770" fill="hold"/>
                                        <p:tgtEl>
                                          <p:spTgt spid="5"/>
                                        </p:tgtEl>
                                        <p:attrNameLst>
                                          <p:attrName>ppt_x</p:attrName>
                                        </p:attrNameLst>
                                      </p:cBhvr>
                                      <p:to>
                                        <p:strVal val="(0.5)"/>
                                      </p:to>
                                    </p:set>
                                    <p:anim from="(0.5)" to="(#ppt_x)" calcmode="lin" valueType="num">
                                      <p:cBhvr>
                                        <p:cTn id="25" dur="1230" accel="100000" fill="hold">
                                          <p:stCondLst>
                                            <p:cond delay="770"/>
                                          </p:stCondLst>
                                        </p:cTn>
                                        <p:tgtEl>
                                          <p:spTgt spid="5"/>
                                        </p:tgtEl>
                                        <p:attrNameLst>
                                          <p:attrName>ppt_x</p:attrName>
                                        </p:attrNameLst>
                                      </p:cBhvr>
                                    </p:anim>
                                    <p:set>
                                      <p:cBhvr>
                                        <p:cTn id="26" dur="770" fill="hold"/>
                                        <p:tgtEl>
                                          <p:spTgt spid="5"/>
                                        </p:tgtEl>
                                        <p:attrNameLst>
                                          <p:attrName>ppt_y</p:attrName>
                                        </p:attrNameLst>
                                      </p:cBhvr>
                                      <p:to>
                                        <p:strVal val="(#ppt_y+0.4)"/>
                                      </p:to>
                                    </p:set>
                                    <p:anim from="(#ppt_y+0.4)" to="(#ppt_y)" calcmode="lin" valueType="num">
                                      <p:cBhvr>
                                        <p:cTn id="27"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ymbol zastępczy zawartości 5" descr="16.pilka nozna.jpg"/>
          <p:cNvPicPr>
            <a:picLocks noGrp="1" noChangeAspect="1"/>
          </p:cNvPicPr>
          <p:nvPr>
            <p:ph idx="1"/>
          </p:nvPr>
        </p:nvPicPr>
        <p:blipFill>
          <a:blip r:embed="rId2"/>
          <a:stretch>
            <a:fillRect/>
          </a:stretch>
        </p:blipFill>
        <p:spPr>
          <a:xfrm>
            <a:off x="214282" y="214290"/>
            <a:ext cx="8786874" cy="6500858"/>
          </a:xfrm>
          <a:ln w="247650">
            <a:solidFill>
              <a:schemeClr val="bg2"/>
            </a:solidFill>
          </a:ln>
        </p:spPr>
      </p:pic>
    </p:spTree>
  </p:cSld>
  <p:clrMapOvr>
    <a:masterClrMapping/>
  </p:clrMapOvr>
  <p:transition spd="slow" advClick="0" advTm="10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3000" fill="hold"/>
                                        <p:tgtEl>
                                          <p:spTgt spid="6"/>
                                        </p:tgtEl>
                                      </p:cBhvr>
                                      <p:by x="150000" y="150000"/>
                                    </p:animScale>
                                  </p:childTnLst>
                                </p:cTn>
                              </p:par>
                            </p:childTnLst>
                          </p:cTn>
                        </p:par>
                        <p:par>
                          <p:cTn id="7" fill="hold">
                            <p:stCondLst>
                              <p:cond delay="3000"/>
                            </p:stCondLst>
                            <p:childTnLst>
                              <p:par>
                                <p:cTn id="8" presetID="20" presetClass="exit" presetSubtype="0" fill="hold" nodeType="afterEffect">
                                  <p:stCondLst>
                                    <p:cond delay="0"/>
                                  </p:stCondLst>
                                  <p:childTnLst>
                                    <p:animEffect transition="out" filter="wedge">
                                      <p:cBhvr>
                                        <p:cTn id="9" dur="2000"/>
                                        <p:tgtEl>
                                          <p:spTgt spid="6"/>
                                        </p:tgtEl>
                                      </p:cBhvr>
                                    </p:animEffect>
                                    <p:set>
                                      <p:cBhvr>
                                        <p:cTn id="10"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Wykonała: </a:t>
            </a:r>
            <a:endParaRPr lang="pl-PL" dirty="0"/>
          </a:p>
        </p:txBody>
      </p:sp>
      <p:sp>
        <p:nvSpPr>
          <p:cNvPr id="3" name="Symbol zastępczy zawartości 2"/>
          <p:cNvSpPr>
            <a:spLocks noGrp="1"/>
          </p:cNvSpPr>
          <p:nvPr>
            <p:ph idx="1"/>
          </p:nvPr>
        </p:nvSpPr>
        <p:spPr/>
        <p:txBody>
          <a:bodyPr/>
          <a:lstStyle/>
          <a:p>
            <a:pPr marL="64008" indent="0" algn="ctr">
              <a:buNone/>
            </a:pPr>
            <a:r>
              <a:rPr lang="pl-PL" dirty="0" smtClean="0"/>
              <a:t>Magdalena Rozumek </a:t>
            </a:r>
            <a:endParaRPr lang="pl-PL" dirty="0"/>
          </a:p>
        </p:txBody>
      </p:sp>
    </p:spTree>
    <p:extLst>
      <p:ext uri="{BB962C8B-B14F-4D97-AF65-F5344CB8AC3E}">
        <p14:creationId xmlns:p14="http://schemas.microsoft.com/office/powerpoint/2010/main" val="103184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noFill/>
          </a:ln>
        </p:spPr>
        <p:txBody>
          <a:bodyPr>
            <a:normAutofit/>
          </a:bodyPr>
          <a:lstStyle/>
          <a:p>
            <a:pPr algn="ctr"/>
            <a:r>
              <a:rPr lang="pl-PL" sz="6000" dirty="0" smtClean="0">
                <a:solidFill>
                  <a:srgbClr val="FF6600"/>
                </a:solidFill>
                <a:effectLst>
                  <a:outerShdw blurRad="38100" dist="38100" dir="2700000" algn="tl">
                    <a:srgbClr val="000000">
                      <a:alpha val="43137"/>
                    </a:srgbClr>
                  </a:outerShdw>
                </a:effectLst>
                <a:latin typeface="Jokerman" pitchFamily="82" charset="0"/>
              </a:rPr>
              <a:t>Piłka nożna</a:t>
            </a:r>
            <a:endParaRPr lang="pl-PL" sz="6000" dirty="0">
              <a:solidFill>
                <a:srgbClr val="FF6600"/>
              </a:solidFill>
              <a:effectLst>
                <a:outerShdw blurRad="38100" dist="38100" dir="2700000" algn="tl">
                  <a:srgbClr val="000000">
                    <a:alpha val="43137"/>
                  </a:srgbClr>
                </a:outerShdw>
              </a:effectLst>
              <a:latin typeface="Jokerman" pitchFamily="82" charset="0"/>
            </a:endParaRPr>
          </a:p>
        </p:txBody>
      </p:sp>
      <p:sp>
        <p:nvSpPr>
          <p:cNvPr id="3" name="Symbol zastępczy zawartości 2"/>
          <p:cNvSpPr>
            <a:spLocks noGrp="1"/>
          </p:cNvSpPr>
          <p:nvPr>
            <p:ph idx="1"/>
          </p:nvPr>
        </p:nvSpPr>
        <p:spPr/>
        <p:txBody>
          <a:bodyPr>
            <a:normAutofit/>
          </a:bodyPr>
          <a:lstStyle/>
          <a:p>
            <a:pPr marL="64008" indent="0" algn="ctr">
              <a:buNone/>
            </a:pPr>
            <a:r>
              <a:rPr lang="pl-PL" sz="2800" dirty="0">
                <a:cs typeface="Arial" pitchFamily="34" charset="0"/>
              </a:rPr>
              <a:t>G</a:t>
            </a:r>
            <a:r>
              <a:rPr lang="pl-PL" sz="2800" dirty="0" smtClean="0">
                <a:cs typeface="Arial" pitchFamily="34" charset="0"/>
              </a:rPr>
              <a:t>ra zespołowa; Piłka nożna jest najpopularniejszą dyscypliną sportową na świecie.</a:t>
            </a:r>
          </a:p>
          <a:p>
            <a:pPr marL="64008" indent="0" algn="ctr">
              <a:buNone/>
            </a:pPr>
            <a:r>
              <a:rPr lang="pl-PL" sz="2800" dirty="0" smtClean="0">
                <a:cs typeface="Arial" pitchFamily="34" charset="0"/>
              </a:rPr>
              <a:t>Od 1900 r. dyscyplina olimpijska</a:t>
            </a:r>
          </a:p>
          <a:p>
            <a:pPr marL="64008" indent="0" algn="ctr">
              <a:buNone/>
            </a:pPr>
            <a:r>
              <a:rPr lang="pl-PL" sz="2800" dirty="0" smtClean="0">
                <a:cs typeface="Arial" pitchFamily="34" charset="0"/>
              </a:rPr>
              <a:t>Międzynarodową Federacją Piłki Nożnej jest FIFA. Należy do niej ponad 208 narodowych federacji piłki nożnej. FIFA organizuje światowe rozgrywki piłkarskie oraz ustala przepisy gry w piłkę nożną.</a:t>
            </a:r>
            <a:endParaRPr lang="pl-PL" sz="2800" dirty="0">
              <a:cs typeface="Arial" pitchFamily="34" charset="0"/>
            </a:endParaRPr>
          </a:p>
        </p:txBody>
      </p:sp>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par>
                          <p:cTn id="8" fill="hold">
                            <p:stCondLst>
                              <p:cond delay="3000"/>
                            </p:stCondLst>
                            <p:childTnLst>
                              <p:par>
                                <p:cTn id="9" presetID="2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3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2" dur="3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3000"/>
                                        <p:tgtEl>
                                          <p:spTgt spid="3">
                                            <p:txEl>
                                              <p:pRg st="0" end="0"/>
                                            </p:txEl>
                                          </p:spTgt>
                                        </p:tgtEl>
                                      </p:cBhvr>
                                    </p:animEffect>
                                  </p:childTnLst>
                                </p:cTn>
                              </p:par>
                            </p:childTnLst>
                          </p:cTn>
                        </p:par>
                        <p:par>
                          <p:cTn id="14" fill="hold">
                            <p:stCondLst>
                              <p:cond delay="6000"/>
                            </p:stCondLst>
                            <p:childTnLst>
                              <p:par>
                                <p:cTn id="15" presetID="29"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3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3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3000"/>
                                        <p:tgtEl>
                                          <p:spTgt spid="3">
                                            <p:txEl>
                                              <p:pRg st="1" end="1"/>
                                            </p:txEl>
                                          </p:spTgt>
                                        </p:tgtEl>
                                      </p:cBhvr>
                                    </p:animEffect>
                                  </p:childTnLst>
                                </p:cTn>
                              </p:par>
                            </p:childTnLst>
                          </p:cTn>
                        </p:par>
                        <p:par>
                          <p:cTn id="20" fill="hold">
                            <p:stCondLst>
                              <p:cond delay="9000"/>
                            </p:stCondLst>
                            <p:childTnLst>
                              <p:par>
                                <p:cTn id="21" presetID="29"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3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3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5"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Fussball.jpg"/>
          <p:cNvPicPr>
            <a:picLocks noChangeAspect="1"/>
          </p:cNvPicPr>
          <p:nvPr/>
        </p:nvPicPr>
        <p:blipFill>
          <a:blip r:embed="rId2"/>
          <a:stretch>
            <a:fillRect/>
          </a:stretch>
        </p:blipFill>
        <p:spPr>
          <a:xfrm>
            <a:off x="6290262" y="0"/>
            <a:ext cx="2853737" cy="3000372"/>
          </a:xfrm>
          <a:prstGeom prst="rect">
            <a:avLst/>
          </a:prstGeom>
        </p:spPr>
      </p:pic>
      <p:sp>
        <p:nvSpPr>
          <p:cNvPr id="2" name="Tytuł 1"/>
          <p:cNvSpPr>
            <a:spLocks noGrp="1"/>
          </p:cNvSpPr>
          <p:nvPr>
            <p:ph type="title"/>
          </p:nvPr>
        </p:nvSpPr>
        <p:spPr/>
        <p:txBody>
          <a:bodyPr>
            <a:normAutofit/>
          </a:bodyPr>
          <a:lstStyle/>
          <a:p>
            <a:pPr algn="ctr"/>
            <a:r>
              <a:rPr lang="pl-PL" sz="6000" dirty="0" smtClean="0">
                <a:solidFill>
                  <a:srgbClr val="FF6600"/>
                </a:solidFill>
                <a:latin typeface="Jokerman" pitchFamily="82" charset="0"/>
              </a:rPr>
              <a:t>Historia</a:t>
            </a:r>
            <a:endParaRPr lang="pl-PL" sz="6000" dirty="0">
              <a:solidFill>
                <a:srgbClr val="FF6600"/>
              </a:solidFill>
              <a:latin typeface="Jokerman" pitchFamily="82" charset="0"/>
            </a:endParaRPr>
          </a:p>
        </p:txBody>
      </p:sp>
      <p:sp>
        <p:nvSpPr>
          <p:cNvPr id="3" name="Symbol zastępczy zawartości 2"/>
          <p:cNvSpPr>
            <a:spLocks noGrp="1"/>
          </p:cNvSpPr>
          <p:nvPr>
            <p:ph idx="1"/>
          </p:nvPr>
        </p:nvSpPr>
        <p:spPr/>
        <p:txBody>
          <a:bodyPr>
            <a:normAutofit fontScale="92500" lnSpcReduction="20000"/>
          </a:bodyPr>
          <a:lstStyle/>
          <a:p>
            <a:pPr marL="64008" indent="0" algn="ctr">
              <a:buNone/>
            </a:pPr>
            <a:r>
              <a:rPr lang="pl-PL" dirty="0" smtClean="0">
                <a:cs typeface="Arial" pitchFamily="34" charset="0"/>
              </a:rPr>
              <a:t>W grę przypominającą dzisiejszą piłkę nożną grano już w przedkolumbijskiej Ameryce (rytualne zawody Azteków), czy średniowiecznej Wenecji. Prawdopodobnie z tamtych terenów gra dostała się do wysp Brytyjskich.</a:t>
            </a:r>
          </a:p>
          <a:p>
            <a:pPr marL="64008" indent="0" algn="ctr">
              <a:buNone/>
            </a:pPr>
            <a:r>
              <a:rPr lang="pl-PL" dirty="0" smtClean="0">
                <a:cs typeface="Arial" pitchFamily="34" charset="0"/>
              </a:rPr>
              <a:t>W Anglii i Szkocji między VIII a XIX wiekiem narodziła się ogromna pasja do gry w piłkę. Grały ze sobą często bez żadnych reguł i nie przebierając w środkach, całe wsie i miasteczka. Dorośli zakładali się o wyniki rozgrywek, co było zakazane. </a:t>
            </a:r>
          </a:p>
        </p:txBody>
      </p:sp>
    </p:spTree>
  </p:cSld>
  <p:clrMapOvr>
    <a:masterClrMapping/>
  </p:clrMapOvr>
  <p:transition spd="med" advClick="0" advTm="1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2000"/>
                            </p:stCondLst>
                            <p:childTnLst>
                              <p:par>
                                <p:cTn id="13" presetID="37"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9" fill="hold">
                            <p:stCondLst>
                              <p:cond delay="4000"/>
                            </p:stCondLst>
                            <p:childTnLst>
                              <p:par>
                                <p:cTn id="20" presetID="37"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pilka.jpg"/>
          <p:cNvPicPr>
            <a:picLocks noChangeAspect="1"/>
          </p:cNvPicPr>
          <p:nvPr/>
        </p:nvPicPr>
        <p:blipFill>
          <a:blip r:embed="rId2"/>
          <a:stretch>
            <a:fillRect/>
          </a:stretch>
        </p:blipFill>
        <p:spPr>
          <a:xfrm>
            <a:off x="6000760" y="285728"/>
            <a:ext cx="2786049" cy="2618925"/>
          </a:xfrm>
          <a:prstGeom prst="rect">
            <a:avLst/>
          </a:prstGeom>
        </p:spPr>
      </p:pic>
      <p:sp>
        <p:nvSpPr>
          <p:cNvPr id="3" name="Symbol zastępczy zawartości 2"/>
          <p:cNvSpPr>
            <a:spLocks noGrp="1"/>
          </p:cNvSpPr>
          <p:nvPr>
            <p:ph idx="1"/>
          </p:nvPr>
        </p:nvSpPr>
        <p:spPr>
          <a:xfrm>
            <a:off x="395536" y="1340768"/>
            <a:ext cx="8229600" cy="4572000"/>
          </a:xfrm>
        </p:spPr>
        <p:txBody>
          <a:bodyPr>
            <a:normAutofit fontScale="85000" lnSpcReduction="20000"/>
          </a:bodyPr>
          <a:lstStyle/>
          <a:p>
            <a:pPr marL="64008" indent="0">
              <a:buNone/>
            </a:pPr>
            <a:r>
              <a:rPr lang="pl-PL" dirty="0" smtClean="0">
                <a:cs typeface="Arial" pitchFamily="34" charset="0"/>
              </a:rPr>
              <a:t>Skutkiem tej namiętności były </a:t>
            </a:r>
          </a:p>
          <a:p>
            <a:pPr>
              <a:buNone/>
            </a:pPr>
            <a:r>
              <a:rPr lang="pl-PL" dirty="0" smtClean="0">
                <a:cs typeface="Arial" pitchFamily="34" charset="0"/>
              </a:rPr>
              <a:t>	wielokrotnie w XIV i XV wieku </a:t>
            </a:r>
          </a:p>
          <a:p>
            <a:pPr>
              <a:buNone/>
            </a:pPr>
            <a:r>
              <a:rPr lang="pl-PL" dirty="0" smtClean="0">
                <a:cs typeface="Arial" pitchFamily="34" charset="0"/>
              </a:rPr>
              <a:t>	ogłaszane przez burmistrza </a:t>
            </a:r>
          </a:p>
          <a:p>
            <a:pPr>
              <a:buNone/>
            </a:pPr>
            <a:r>
              <a:rPr lang="pl-PL" dirty="0" smtClean="0">
                <a:cs typeface="Arial" pitchFamily="34" charset="0"/>
              </a:rPr>
              <a:t>	Londynu oraz przez </a:t>
            </a:r>
          </a:p>
          <a:p>
            <a:pPr>
              <a:buNone/>
            </a:pPr>
            <a:r>
              <a:rPr lang="pl-PL" dirty="0" smtClean="0">
                <a:cs typeface="Arial" pitchFamily="34" charset="0"/>
              </a:rPr>
              <a:t>	Królów Anglii i Szkocji </a:t>
            </a:r>
          </a:p>
          <a:p>
            <a:pPr>
              <a:buNone/>
            </a:pPr>
            <a:r>
              <a:rPr lang="pl-PL" dirty="0" smtClean="0">
                <a:cs typeface="Arial" pitchFamily="34" charset="0"/>
              </a:rPr>
              <a:t>	zakazy uprawiania tej "bezproduktywnej gry". </a:t>
            </a:r>
          </a:p>
          <a:p>
            <a:pPr marL="64008" indent="0">
              <a:buNone/>
            </a:pPr>
            <a:r>
              <a:rPr lang="pl-PL" baseline="30000" dirty="0" smtClean="0">
                <a:cs typeface="Arial" pitchFamily="34" charset="0"/>
                <a:hlinkClick r:id="rId3"/>
              </a:rPr>
              <a:t>[</a:t>
            </a:r>
            <a:r>
              <a:rPr lang="pl-PL" dirty="0" smtClean="0">
                <a:cs typeface="Arial" pitchFamily="34" charset="0"/>
              </a:rPr>
              <a:t>Wtedy prawdopodobnie narodził się sam termin </a:t>
            </a:r>
            <a:r>
              <a:rPr lang="pl-PL" i="1" dirty="0" smtClean="0">
                <a:cs typeface="Arial" pitchFamily="34" charset="0"/>
              </a:rPr>
              <a:t>football</a:t>
            </a:r>
            <a:r>
              <a:rPr lang="pl-PL" dirty="0" smtClean="0">
                <a:cs typeface="Arial" pitchFamily="34" charset="0"/>
              </a:rPr>
              <a:t>, używano go do określania różnych gier, jednakże nie tych, które polegały na kopaniu piłki, ale tych, w które grano "na piechotę" (czy też na nogach, po angielsku </a:t>
            </a:r>
            <a:r>
              <a:rPr lang="pl-PL" i="1" dirty="0" smtClean="0">
                <a:cs typeface="Arial" pitchFamily="34" charset="0"/>
              </a:rPr>
              <a:t>on foot</a:t>
            </a:r>
            <a:r>
              <a:rPr lang="pl-PL" dirty="0" smtClean="0">
                <a:cs typeface="Arial" pitchFamily="34" charset="0"/>
              </a:rPr>
              <a:t>).</a:t>
            </a:r>
          </a:p>
          <a:p>
            <a:pPr marL="64008" indent="0">
              <a:buNone/>
            </a:pPr>
            <a:r>
              <a:rPr lang="pl-PL" dirty="0" smtClean="0">
                <a:cs typeface="Arial" pitchFamily="34" charset="0"/>
              </a:rPr>
              <a:t>Pierwsze piłki robiono ze zwierzęcych pęcherzy</a:t>
            </a:r>
          </a:p>
          <a:p>
            <a:pPr>
              <a:buNone/>
            </a:pPr>
            <a:endParaRPr lang="pl-PL" dirty="0"/>
          </a:p>
        </p:txBody>
      </p:sp>
    </p:spTree>
  </p:cSld>
  <p:clrMapOvr>
    <a:masterClrMapping/>
  </p:clrMapOvr>
  <p:transition advClick="0" advTm="1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3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5" fill="hold">
                            <p:stCondLst>
                              <p:cond delay="4000"/>
                            </p:stCondLst>
                            <p:childTnLst>
                              <p:par>
                                <p:cTn id="46" presetID="37" presetClass="entr" presetSubtype="0"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2000"/>
                                        <p:tgtEl>
                                          <p:spTgt spid="3">
                                            <p:txEl>
                                              <p:pRg st="6" end="6"/>
                                            </p:txEl>
                                          </p:spTgt>
                                        </p:tgtEl>
                                      </p:cBhvr>
                                    </p:animEffect>
                                    <p:anim calcmode="lin" valueType="num">
                                      <p:cBhvr>
                                        <p:cTn id="4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8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1" dur="200" accel="100000" fill="hold">
                                          <p:stCondLst>
                                            <p:cond delay="18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2000"/>
                                        <p:tgtEl>
                                          <p:spTgt spid="3">
                                            <p:txEl>
                                              <p:pRg st="7" end="7"/>
                                            </p:txEl>
                                          </p:spTgt>
                                        </p:tgtEl>
                                      </p:cBhvr>
                                    </p:animEffect>
                                    <p:anim calcmode="lin" valueType="num">
                                      <p:cBhvr>
                                        <p:cTn id="56"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8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200" accel="100000" fill="hold">
                                          <p:stCondLst>
                                            <p:cond delay="18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smtClean="0">
                <a:solidFill>
                  <a:srgbClr val="FF6600"/>
                </a:solidFill>
                <a:latin typeface="Jokerman" pitchFamily="82" charset="0"/>
              </a:rPr>
              <a:t>Zasady gry</a:t>
            </a:r>
            <a:endParaRPr lang="pl-PL" sz="6000" dirty="0">
              <a:solidFill>
                <a:srgbClr val="FF6600"/>
              </a:solidFill>
              <a:latin typeface="Jokerman" pitchFamily="82" charset="0"/>
            </a:endParaRPr>
          </a:p>
        </p:txBody>
      </p:sp>
      <p:sp>
        <p:nvSpPr>
          <p:cNvPr id="3" name="Symbol zastępczy zawartości 2"/>
          <p:cNvSpPr>
            <a:spLocks noGrp="1"/>
          </p:cNvSpPr>
          <p:nvPr>
            <p:ph idx="1"/>
          </p:nvPr>
        </p:nvSpPr>
        <p:spPr/>
        <p:txBody>
          <a:bodyPr>
            <a:normAutofit fontScale="70000" lnSpcReduction="20000"/>
          </a:bodyPr>
          <a:lstStyle/>
          <a:p>
            <a:r>
              <a:rPr lang="pl-PL" dirty="0" smtClean="0">
                <a:cs typeface="Arial" pitchFamily="34" charset="0"/>
              </a:rPr>
              <a:t>Mecze rozgrywane są na polu gry w kształcie prostokąta o szerokości od 45 m do 90 m i długości od 90 m do 120 m. </a:t>
            </a:r>
          </a:p>
          <a:p>
            <a:r>
              <a:rPr lang="pl-PL" dirty="0" smtClean="0">
                <a:cs typeface="Arial" pitchFamily="34" charset="0"/>
              </a:rPr>
              <a:t>Linie bramkowe  - dwie krótsze linie.</a:t>
            </a:r>
          </a:p>
          <a:p>
            <a:r>
              <a:rPr lang="pl-PL" dirty="0" smtClean="0">
                <a:cs typeface="Arial" pitchFamily="34" charset="0"/>
              </a:rPr>
              <a:t>Linie boczne - dwie dłuższe linie. </a:t>
            </a:r>
          </a:p>
          <a:p>
            <a:r>
              <a:rPr lang="pl-PL" dirty="0" smtClean="0">
                <a:cs typeface="Arial" pitchFamily="34" charset="0"/>
              </a:rPr>
              <a:t>Bramki ustawione są po przeciwległych stronach pola gry, na środku linii bramkowych; o szerokości między wewnętrznymi krawędziami słupków 7,32 m i wysokości dolnej krawędzi poprzeczki od podłoża 2,44 m. </a:t>
            </a:r>
          </a:p>
          <a:p>
            <a:r>
              <a:rPr lang="pl-PL" dirty="0" smtClean="0">
                <a:cs typeface="Arial" pitchFamily="34" charset="0"/>
              </a:rPr>
              <a:t>Piłka powinna mieć obwód nie mniejszy niż 68 cm i nie większy niż 70 cm, a jej waga powinna wynosić od 410 do 450 gramów. Przy rozpoczęciu zawodów ciśnienie powietrza we wnętrzu piłki musi wynosić od 0,8 do 1,1 atmosfery.</a:t>
            </a:r>
            <a:endParaRPr lang="pl-PL" dirty="0">
              <a:cs typeface="Arial" pitchFamily="34" charset="0"/>
            </a:endParaRPr>
          </a:p>
        </p:txBody>
      </p:sp>
    </p:spTree>
  </p:cSld>
  <p:clrMapOvr>
    <a:masterClrMapping/>
  </p:clrMapOvr>
  <p:transition spd="slow" advClick="0" advTm="1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39" presetClass="entr" presetSubtype="0" accel="10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39" presetClass="entr" presetSubtype="0" ac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39" presetClass="entr" presetSubtype="0" accel="10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5000"/>
                            </p:stCondLst>
                            <p:childTnLst>
                              <p:par>
                                <p:cTn id="32" presetID="39" presetClass="entr" presetSubtype="0" accel="100000" fill="hold" grpId="0"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1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1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6000"/>
                            </p:stCondLst>
                            <p:childTnLst>
                              <p:par>
                                <p:cTn id="39" presetID="39" presetClass="entr" presetSubtype="0" accel="10000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780px-Football_field.png"/>
          <p:cNvPicPr>
            <a:picLocks noGrp="1" noChangeAspect="1"/>
          </p:cNvPicPr>
          <p:nvPr>
            <p:ph idx="1"/>
          </p:nvPr>
        </p:nvPicPr>
        <p:blipFill>
          <a:blip r:embed="rId2"/>
          <a:stretch>
            <a:fillRect/>
          </a:stretch>
        </p:blipFill>
        <p:spPr>
          <a:xfrm>
            <a:off x="857224" y="785794"/>
            <a:ext cx="7648284" cy="5883295"/>
          </a:xfrm>
        </p:spPr>
      </p:pic>
      <p:sp>
        <p:nvSpPr>
          <p:cNvPr id="5" name="pole tekstowe 4"/>
          <p:cNvSpPr txBox="1"/>
          <p:nvPr/>
        </p:nvSpPr>
        <p:spPr>
          <a:xfrm>
            <a:off x="107504" y="31410"/>
            <a:ext cx="8784976" cy="830997"/>
          </a:xfrm>
          <a:prstGeom prst="rect">
            <a:avLst/>
          </a:prstGeom>
          <a:noFill/>
        </p:spPr>
        <p:txBody>
          <a:bodyPr wrap="square" rtlCol="0">
            <a:spAutoFit/>
          </a:bodyPr>
          <a:lstStyle/>
          <a:p>
            <a:pPr algn="ctr"/>
            <a:r>
              <a:rPr lang="pl-PL" sz="2400" dirty="0" smtClean="0">
                <a:solidFill>
                  <a:srgbClr val="FF6600"/>
                </a:solidFill>
                <a:cs typeface="Arial" pitchFamily="34" charset="0"/>
              </a:rPr>
              <a:t>Schemat boiska do piłki nożnej dla meczów międzynarodowych</a:t>
            </a:r>
            <a:endParaRPr lang="pl-PL" sz="2400" dirty="0">
              <a:solidFill>
                <a:srgbClr val="FF6600"/>
              </a:solidFill>
              <a:cs typeface="Arial" pitchFamily="34" charset="0"/>
            </a:endParaRPr>
          </a:p>
        </p:txBody>
      </p:sp>
    </p:spTree>
  </p:cSld>
  <p:clrMapOvr>
    <a:masterClrMapping/>
  </p:clrMapOvr>
  <p:transition spd="med" advClick="0" advTm="10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5"/>
                                        </p:tgtEl>
                                        <p:attrNameLst>
                                          <p:attrName>ppt_w</p:attrName>
                                        </p:attrNameLst>
                                      </p:cBhvr>
                                      <p:tavLst>
                                        <p:tav tm="0">
                                          <p:val>
                                            <p:strVal val="#ppt_w*.05"/>
                                          </p:val>
                                        </p:tav>
                                        <p:tav tm="100000">
                                          <p:val>
                                            <p:strVal val="#ppt_w"/>
                                          </p:val>
                                        </p:tav>
                                      </p:tavLst>
                                    </p:anim>
                                    <p:anim calcmode="lin" valueType="num">
                                      <p:cBhvr>
                                        <p:cTn id="10" dur="2000" fill="hold"/>
                                        <p:tgtEl>
                                          <p:spTgt spid="5"/>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5"/>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5"/>
                                        </p:tgtEl>
                                      </p:cBhvr>
                                    </p:animEffect>
                                  </p:childTnLst>
                                </p:cTn>
                              </p:par>
                            </p:childTnLst>
                          </p:cTn>
                        </p:par>
                        <p:par>
                          <p:cTn id="15" fill="hold">
                            <p:stCondLst>
                              <p:cond delay="2000"/>
                            </p:stCondLst>
                            <p:childTnLst>
                              <p:par>
                                <p:cTn id="16" presetID="15"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2000" fill="hold"/>
                                        <p:tgtEl>
                                          <p:spTgt spid="4"/>
                                        </p:tgtEl>
                                        <p:attrNameLst>
                                          <p:attrName>ppt_w</p:attrName>
                                        </p:attrNameLst>
                                      </p:cBhvr>
                                      <p:tavLst>
                                        <p:tav tm="0">
                                          <p:val>
                                            <p:fltVal val="0"/>
                                          </p:val>
                                        </p:tav>
                                        <p:tav tm="100000">
                                          <p:val>
                                            <p:strVal val="#ppt_w"/>
                                          </p:val>
                                        </p:tav>
                                      </p:tavLst>
                                    </p:anim>
                                    <p:anim calcmode="lin" valueType="num">
                                      <p:cBhvr>
                                        <p:cTn id="19" dur="2000" fill="hold"/>
                                        <p:tgtEl>
                                          <p:spTgt spid="4"/>
                                        </p:tgtEl>
                                        <p:attrNameLst>
                                          <p:attrName>ppt_h</p:attrName>
                                        </p:attrNameLst>
                                      </p:cBhvr>
                                      <p:tavLst>
                                        <p:tav tm="0">
                                          <p:val>
                                            <p:fltVal val="0"/>
                                          </p:val>
                                        </p:tav>
                                        <p:tav tm="100000">
                                          <p:val>
                                            <p:strVal val="#ppt_h"/>
                                          </p:val>
                                        </p:tav>
                                      </p:tavLst>
                                    </p:anim>
                                    <p:anim calcmode="lin" valueType="num">
                                      <p:cBhvr>
                                        <p:cTn id="20"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483881556.jpg"/>
          <p:cNvPicPr>
            <a:picLocks noChangeAspect="1"/>
          </p:cNvPicPr>
          <p:nvPr/>
        </p:nvPicPr>
        <p:blipFill>
          <a:blip r:embed="rId2"/>
          <a:stretch>
            <a:fillRect/>
          </a:stretch>
        </p:blipFill>
        <p:spPr>
          <a:xfrm>
            <a:off x="4500562" y="1428736"/>
            <a:ext cx="4500562" cy="3232550"/>
          </a:xfrm>
          <a:prstGeom prst="rect">
            <a:avLst/>
          </a:prstGeom>
          <a:ln w="76200">
            <a:solidFill>
              <a:schemeClr val="bg1"/>
            </a:solidFill>
          </a:ln>
        </p:spPr>
      </p:pic>
      <p:sp>
        <p:nvSpPr>
          <p:cNvPr id="3" name="Symbol zastępczy zawartości 2"/>
          <p:cNvSpPr>
            <a:spLocks noGrp="1"/>
          </p:cNvSpPr>
          <p:nvPr>
            <p:ph idx="1"/>
          </p:nvPr>
        </p:nvSpPr>
        <p:spPr>
          <a:xfrm>
            <a:off x="-180528" y="620688"/>
            <a:ext cx="5072098" cy="5715040"/>
          </a:xfrm>
        </p:spPr>
        <p:txBody>
          <a:bodyPr anchor="ctr">
            <a:normAutofit lnSpcReduction="10000"/>
          </a:bodyPr>
          <a:lstStyle/>
          <a:p>
            <a:pPr marL="64008" indent="0" algn="ctr">
              <a:buNone/>
            </a:pPr>
            <a:r>
              <a:rPr lang="pl-PL" sz="2500" dirty="0" smtClean="0">
                <a:solidFill>
                  <a:srgbClr val="FF6600"/>
                </a:solidFill>
                <a:latin typeface="Arial" pitchFamily="34" charset="0"/>
                <a:cs typeface="Arial" pitchFamily="34" charset="0"/>
              </a:rPr>
              <a:t>    </a:t>
            </a:r>
            <a:r>
              <a:rPr lang="pl-PL" sz="2500" dirty="0" smtClean="0">
                <a:cs typeface="Arial" pitchFamily="34" charset="0"/>
              </a:rPr>
              <a:t>Skład drużyny liczy </a:t>
            </a:r>
          </a:p>
          <a:p>
            <a:pPr algn="ctr">
              <a:buNone/>
            </a:pPr>
            <a:r>
              <a:rPr lang="pl-PL" sz="2500" dirty="0" smtClean="0">
                <a:cs typeface="Arial" pitchFamily="34" charset="0"/>
              </a:rPr>
              <a:t>	11 zawodników, w tym</a:t>
            </a:r>
          </a:p>
          <a:p>
            <a:pPr algn="ctr">
              <a:buNone/>
            </a:pPr>
            <a:r>
              <a:rPr lang="pl-PL" sz="2500" dirty="0" smtClean="0">
                <a:cs typeface="Arial" pitchFamily="34" charset="0"/>
              </a:rPr>
              <a:t>	bramkarz. Drużyna może</a:t>
            </a:r>
          </a:p>
          <a:p>
            <a:pPr algn="ctr">
              <a:buNone/>
            </a:pPr>
            <a:r>
              <a:rPr lang="pl-PL" sz="2500" dirty="0" smtClean="0">
                <a:cs typeface="Arial" pitchFamily="34" charset="0"/>
              </a:rPr>
              <a:t>	również wyznaczyć maksymalnie do </a:t>
            </a:r>
          </a:p>
          <a:p>
            <a:pPr algn="ctr">
              <a:buNone/>
            </a:pPr>
            <a:r>
              <a:rPr lang="pl-PL" sz="2500" dirty="0" smtClean="0">
                <a:cs typeface="Arial" pitchFamily="34" charset="0"/>
              </a:rPr>
              <a:t>	7 zawodników rezerwowych. </a:t>
            </a:r>
          </a:p>
          <a:p>
            <a:pPr algn="ctr">
              <a:buNone/>
            </a:pPr>
            <a:r>
              <a:rPr lang="pl-PL" sz="2500" dirty="0" smtClean="0">
                <a:cs typeface="Arial" pitchFamily="34" charset="0"/>
              </a:rPr>
              <a:t>	W trakcie spotkania drużyna może dokonywać wymian zawodników, których liczba zależy od regulaminu danych rozgrywek. Zawodnik wymieniony nie może znaleźć się ponownie na placu gry.</a:t>
            </a:r>
            <a:endParaRPr lang="pl-PL" sz="2500" dirty="0">
              <a:cs typeface="Arial" pitchFamily="34" charset="0"/>
            </a:endParaRPr>
          </a:p>
        </p:txBody>
      </p:sp>
    </p:spTree>
  </p:cSld>
  <p:clrMapOvr>
    <a:masterClrMapping/>
  </p:clrMapOvr>
  <p:transition advClick="0" advTm="10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
                                        </p:tgtEl>
                                      </p:cBhvr>
                                    </p:animEffect>
                                  </p:childTnLst>
                                </p:cTn>
                              </p:par>
                            </p:childTnLst>
                          </p:cTn>
                        </p:par>
                        <p:par>
                          <p:cTn id="15" fill="hold">
                            <p:stCondLst>
                              <p:cond delay="2000"/>
                            </p:stCondLst>
                            <p:childTnLst>
                              <p:par>
                                <p:cTn id="16" presetID="15"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3000"/>
                            </p:stCondLst>
                            <p:childTnLst>
                              <p:par>
                                <p:cTn id="23" presetID="15"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4000"/>
                            </p:stCondLst>
                            <p:childTnLst>
                              <p:par>
                                <p:cTn id="30" presetID="15" presetClass="entr" presetSubtype="0"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5000"/>
                            </p:stCondLst>
                            <p:childTnLst>
                              <p:par>
                                <p:cTn id="37" presetID="15" presetClass="entr" presetSubtype="0" fill="hold" grpId="0"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6000"/>
                            </p:stCondLst>
                            <p:childTnLst>
                              <p:par>
                                <p:cTn id="44" presetID="15" presetClass="entr" presetSubtype="0" fill="hold" grpId="0" nodeType="after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7000"/>
                            </p:stCondLst>
                            <p:childTnLst>
                              <p:par>
                                <p:cTn id="51" presetID="15" presetClass="entr" presetSubtype="0"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Nowe_stroje_Polakow_3219295.jpg"/>
          <p:cNvPicPr>
            <a:picLocks noChangeAspect="1"/>
          </p:cNvPicPr>
          <p:nvPr/>
        </p:nvPicPr>
        <p:blipFill>
          <a:blip r:embed="rId2"/>
          <a:stretch>
            <a:fillRect/>
          </a:stretch>
        </p:blipFill>
        <p:spPr>
          <a:xfrm>
            <a:off x="214282" y="857232"/>
            <a:ext cx="3377329" cy="5043478"/>
          </a:xfrm>
          <a:prstGeom prst="rect">
            <a:avLst/>
          </a:prstGeom>
          <a:ln w="76200">
            <a:solidFill>
              <a:schemeClr val="bg1"/>
            </a:solidFill>
          </a:ln>
        </p:spPr>
      </p:pic>
      <p:sp>
        <p:nvSpPr>
          <p:cNvPr id="3" name="Symbol zastępczy zawartości 2"/>
          <p:cNvSpPr>
            <a:spLocks noGrp="1"/>
          </p:cNvSpPr>
          <p:nvPr>
            <p:ph idx="1"/>
          </p:nvPr>
        </p:nvSpPr>
        <p:spPr>
          <a:xfrm>
            <a:off x="3286116" y="285728"/>
            <a:ext cx="5857884" cy="5954766"/>
          </a:xfrm>
        </p:spPr>
        <p:txBody>
          <a:bodyPr anchor="ctr">
            <a:normAutofit fontScale="70000" lnSpcReduction="20000"/>
          </a:bodyPr>
          <a:lstStyle/>
          <a:p>
            <a:pPr marL="64008" indent="0" algn="ctr">
              <a:buNone/>
            </a:pPr>
            <a:r>
              <a:rPr lang="pl-PL" dirty="0" smtClean="0">
                <a:cs typeface="Arial" pitchFamily="34" charset="0"/>
              </a:rPr>
              <a:t>Obowiązkowy ubiór zawodnika </a:t>
            </a:r>
          </a:p>
          <a:p>
            <a:pPr algn="ctr">
              <a:buNone/>
            </a:pPr>
            <a:r>
              <a:rPr lang="pl-PL" dirty="0" smtClean="0">
                <a:cs typeface="Arial" pitchFamily="34" charset="0"/>
              </a:rPr>
              <a:t>	składa się z koszulki, spodenek, </a:t>
            </a:r>
          </a:p>
          <a:p>
            <a:pPr algn="ctr">
              <a:buNone/>
            </a:pPr>
            <a:r>
              <a:rPr lang="pl-PL" dirty="0" smtClean="0">
                <a:cs typeface="Arial" pitchFamily="34" charset="0"/>
              </a:rPr>
              <a:t>	getrów piłkarskich oraz butów. Każdy zawodnik musi posiadać również ochraniacze goleni, które muszą być całkowicie przykryte getrami. Koszulka musi posiadać rękawy i być wpuszczona w spodenki, musi również stanowić odrębną część ubioru od spodenek (niedozwolone jest używanie przez  drużyny strojów jednoczęściowych). Koszulka musi </a:t>
            </a:r>
          </a:p>
          <a:p>
            <a:pPr algn="ctr">
              <a:buNone/>
            </a:pPr>
            <a:r>
              <a:rPr lang="pl-PL" dirty="0" smtClean="0">
                <a:cs typeface="Arial" pitchFamily="34" charset="0"/>
              </a:rPr>
              <a:t>	mieć na plecach numer w kolorze kontrastującym z kolorem koszulki, natomiast inne elementy dekoracyjne (emblematy, loga klubów i sponsorów, nazwiska piłkarzy) są regulowane odrębnymi zapisami w regulaminach danych rozgrywek</a:t>
            </a:r>
            <a:r>
              <a:rPr lang="pl-PL" dirty="0" smtClean="0"/>
              <a:t>.</a:t>
            </a:r>
            <a:endParaRPr lang="pl-PL" dirty="0"/>
          </a:p>
        </p:txBody>
      </p:sp>
    </p:spTree>
  </p:cSld>
  <p:clrMapOvr>
    <a:masterClrMapping/>
  </p:clrMapOvr>
  <p:transition spd="slow" advClick="0" advTm="10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4"/>
                                        </p:tgtEl>
                                        <p:attrNameLst>
                                          <p:attrName>ppt_y</p:attrName>
                                        </p:attrNameLst>
                                      </p:cBhvr>
                                      <p:tavLst>
                                        <p:tav tm="0">
                                          <p:val>
                                            <p:strVal val="#ppt_y"/>
                                          </p:val>
                                        </p:tav>
                                        <p:tav tm="100000">
                                          <p:val>
                                            <p:strVal val="#ppt_y"/>
                                          </p:val>
                                        </p:tav>
                                      </p:tavLst>
                                    </p:anim>
                                    <p:animEffect transition="in" filter="fade">
                                      <p:cBhvr>
                                        <p:cTn id="10" dur="2000"/>
                                        <p:tgtEl>
                                          <p:spTgt spid="4"/>
                                        </p:tgtEl>
                                      </p:cBhvr>
                                    </p:animEffect>
                                  </p:childTnLst>
                                </p:cTn>
                              </p:par>
                            </p:childTnLst>
                          </p:cTn>
                        </p:par>
                        <p:par>
                          <p:cTn id="11" fill="hold">
                            <p:stCondLst>
                              <p:cond delay="2000"/>
                            </p:stCondLst>
                            <p:childTnLst>
                              <p:par>
                                <p:cTn id="12" presetID="42"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pilka-nozna.jpg"/>
          <p:cNvPicPr>
            <a:picLocks noChangeAspect="1"/>
          </p:cNvPicPr>
          <p:nvPr/>
        </p:nvPicPr>
        <p:blipFill>
          <a:blip r:embed="rId2"/>
          <a:stretch>
            <a:fillRect/>
          </a:stretch>
        </p:blipFill>
        <p:spPr>
          <a:xfrm>
            <a:off x="5500694" y="1571612"/>
            <a:ext cx="3187700" cy="3581400"/>
          </a:xfrm>
          <a:prstGeom prst="rect">
            <a:avLst/>
          </a:prstGeom>
          <a:ln w="76200">
            <a:solidFill>
              <a:schemeClr val="bg2"/>
            </a:solidFill>
          </a:ln>
        </p:spPr>
      </p:pic>
      <p:sp>
        <p:nvSpPr>
          <p:cNvPr id="3" name="Symbol zastępczy zawartości 2"/>
          <p:cNvSpPr>
            <a:spLocks noGrp="1"/>
          </p:cNvSpPr>
          <p:nvPr>
            <p:ph idx="1"/>
          </p:nvPr>
        </p:nvSpPr>
        <p:spPr>
          <a:xfrm>
            <a:off x="0" y="285728"/>
            <a:ext cx="5429256" cy="6572272"/>
          </a:xfrm>
        </p:spPr>
        <p:txBody>
          <a:bodyPr anchor="ctr">
            <a:noAutofit/>
          </a:bodyPr>
          <a:lstStyle/>
          <a:p>
            <a:pPr marL="64008" indent="0" algn="ctr">
              <a:buNone/>
            </a:pPr>
            <a:r>
              <a:rPr lang="pl-PL" sz="2000" dirty="0" smtClean="0">
                <a:solidFill>
                  <a:srgbClr val="FF6600"/>
                </a:solidFill>
                <a:cs typeface="Arial" pitchFamily="34" charset="0"/>
              </a:rPr>
              <a:t>Piłkę w czasie gry można uderzać </a:t>
            </a:r>
            <a:r>
              <a:rPr lang="pl-PL" sz="2000" dirty="0" smtClean="0">
                <a:cs typeface="Arial" pitchFamily="34" charset="0"/>
              </a:rPr>
              <a:t>głową, nogą, przyjmować na klatkę piersiową itp., nie wolno jedynie rozmyślnie zagrywać jej rękami. Zakaz ten nie dotyczy bramkarza zagrywającego piłkę znajdującą się w obrębie własnego pola karnego, poza sytuacją rozmyślnego podania od pasa w dół do bramkarza przez współpartnera, lub podania piłki do bramkarza z wrzutu. Rozmyślne dotknięcie piłki ręką jest karane rzutem wolnym bezpośrednim dla drużyny przeciwnej (lub rzutem karnym, jeśli piłkę dotknął zawodnik z pola we własnym polu karnym). W zależności od sytuacji, sędzia może również ukarać zawodnika, który przewinił karą indywidualną w postaci żółtej lub czerwonej kartki.</a:t>
            </a:r>
            <a:endParaRPr lang="pl-PL" sz="2000" dirty="0">
              <a:cs typeface="Arial" pitchFamily="34" charset="0"/>
            </a:endParaRPr>
          </a:p>
        </p:txBody>
      </p:sp>
    </p:spTree>
  </p:cSld>
  <p:clrMapOvr>
    <a:masterClrMapping/>
  </p:clrMapOvr>
  <p:transition spd="med" advClick="0" advTm="1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600" decel="100000"/>
                                        <p:tgtEl>
                                          <p:spTgt spid="3">
                                            <p:txEl>
                                              <p:pRg st="0" end="0"/>
                                            </p:txEl>
                                          </p:spTgt>
                                        </p:tgtEl>
                                      </p:cBhvr>
                                    </p:animEffect>
                                    <p:anim calcmode="lin" valueType="num">
                                      <p:cBhvr>
                                        <p:cTn id="8"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5"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ppt_w</p:attrName>
                                        </p:attrNameLst>
                                      </p:cBhvr>
                                      <p:tavLst>
                                        <p:tav tm="0">
                                          <p:val>
                                            <p:fltVal val="0"/>
                                          </p:val>
                                        </p:tav>
                                        <p:tav tm="100000">
                                          <p:val>
                                            <p:strVal val="#ppt_w"/>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9"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łka nożna - MAGDALENA ROZUMEK">
  <a:themeElements>
    <a:clrScheme name="Odcienie szarośc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Piłka nożna - MAGDALENA ROZUMEK</Template>
  <TotalTime>15</TotalTime>
  <Words>988</Words>
  <Application>Microsoft Office PowerPoint</Application>
  <PresentationFormat>Pokaz na ekranie (4:3)</PresentationFormat>
  <Paragraphs>63</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Piłka nożna - MAGDALENA ROZUMEK</vt:lpstr>
      <vt:lpstr>Piłka nożna</vt:lpstr>
      <vt:lpstr>Piłka nożna</vt:lpstr>
      <vt:lpstr>Historia</vt:lpstr>
      <vt:lpstr>Prezentacja programu PowerPoint</vt:lpstr>
      <vt:lpstr>Zasady gry</vt:lpstr>
      <vt:lpstr>Prezentacja programu PowerPoint</vt:lpstr>
      <vt:lpstr>Prezentacja programu PowerPoint</vt:lpstr>
      <vt:lpstr>Prezentacja programu PowerPoint</vt:lpstr>
      <vt:lpstr>Prezentacja programu PowerPoint</vt:lpstr>
      <vt:lpstr>Wykroczenia i kary</vt:lpstr>
      <vt:lpstr>Prezentacja programu PowerPoint</vt:lpstr>
      <vt:lpstr>Prezentacja programu PowerPoint</vt:lpstr>
      <vt:lpstr>Pozycja spalona</vt:lpstr>
      <vt:lpstr>Spalony </vt:lpstr>
      <vt:lpstr>Czas trwania</vt:lpstr>
      <vt:lpstr> </vt:lpstr>
      <vt:lpstr>Prezentacja programu PowerPoint</vt:lpstr>
      <vt:lpstr>Wykonała: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Piłka nożna</dc:title>
  <dc:creator>magda</dc:creator>
  <cp:lastModifiedBy>magda</cp:lastModifiedBy>
  <cp:revision>3</cp:revision>
  <dcterms:created xsi:type="dcterms:W3CDTF">2012-01-09T18:41:21Z</dcterms:created>
  <dcterms:modified xsi:type="dcterms:W3CDTF">2012-01-09T19:14:05Z</dcterms:modified>
</cp:coreProperties>
</file>